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C54"/>
    <a:srgbClr val="3C14CE"/>
    <a:srgbClr val="FFED00"/>
    <a:srgbClr val="FFFFFF"/>
    <a:srgbClr val="FFFCC2"/>
    <a:srgbClr val="FF33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9344DB-ACD6-413D-8311-665FE3770B00}" v="91" dt="2024-12-23T15:43:00.710"/>
    <p1510:client id="{8574761A-ABCD-40C8-B01A-0CCA39DC5511}" v="2" dt="2024-12-23T14:26:43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54BB5-9D03-4912-A0E0-8B83BCC80906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CCF05-5BAA-40EB-A53A-6E4A2F72B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126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BCCF05-5BAA-40EB-A53A-6E4A2F72B09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38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DC90A2-D50E-0709-EEB6-240487A46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A121522-335B-3E52-AB29-44F7A350B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2ED7B-829B-0144-1020-27DA9453E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F5B9A2-A6D8-277A-2DA9-75C0DD64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A0E92A-6486-BF95-F835-2B05B1C72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58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BAF5FF-2C7C-9585-71A5-DC5D5465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DAC935-EF8D-0E2F-F7CF-22CB1510C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26BE52-34D2-9D62-08C0-250C092E1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8381D1-A6C1-3415-53FD-E66C2A9D1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257381-8497-B545-4486-9363126C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39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F9132-1403-45D9-C614-05587F818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D6525F-2DFC-270E-46F2-5B6E0B026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51F296-03A4-065C-B790-DF05FA2D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B68A2D-49D7-5F74-A139-E3EF9EE7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FBAA11-A77A-01B5-D114-9C6407C0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09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3423C2-A5F6-6587-0E04-B31F2A494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633373-22FB-564E-E6FA-8BCD61462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A95ECD8-F36D-A49A-D858-7AC120C49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EF1AE9-0689-01C7-53EE-E83FF7316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F25FC5-6D15-6650-ABCE-5BC1768F6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BE1E48-A0AC-3180-8C18-56AFBF59B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70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BABA2E-9738-4B38-784C-71BD727A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49BC0C-D970-700C-3162-02415BBEE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7C6348-5C4F-76FA-D9C5-9FE89AD9A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D22827-43BC-5387-B5A4-2F5D7EF34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48307D-33CE-E508-D932-E9EFFEBBA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C99AA8-9DC4-CA6A-DA33-394FC2366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9BC9378-996D-A218-4C75-E7B25ABB6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7D4311-E4A2-50BA-103D-EDA63A7C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39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EDD58F-38D3-E18D-3130-25CB8959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EDEB8A-03B8-7B5F-0E3C-D1B9928E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451E33F-B5DA-8A08-F903-2EDBD45CC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4EDD50-6B85-782F-2E84-0B24F5E7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84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04EA93-F168-1A1B-F2FD-C6CB2562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6067A3-C0D6-6215-7953-E877CE0AF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2BD156-B98D-BE88-FDE7-AFCEF66D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254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5D56E4-D8AF-0427-091D-48764227E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FC7D3-F208-C83A-3071-BE7C9116F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D3F13B-F540-167A-E207-565AA920D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0AC7C3-DD01-0584-344C-D18401B6E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3775DB-09CA-E0E5-62DE-BDA63E1EF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E7D916-6EDE-4B29-0B3C-A1008892C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99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DA82AB-611A-29B8-7C89-C1302F607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AD011B-FB5C-7FFB-6062-B12158FC1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77E44C-3CB6-E709-3E95-5DCF86CAF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6E53E8-B671-BE6F-EA4F-07C6A9547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58E561-CEF2-18AC-D9FB-D9CC0211A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5312FB-3D8B-F9DD-B4CF-312333D2E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9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F242B-519F-27B5-87C3-0140183A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04E9271-A719-41A5-FB27-C42195169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D6D5A4-2C74-FB2D-345F-F2FA7FA8E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FB58DB-27E0-A87C-810F-1B1A72951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637D4D-0F4E-B0DB-D861-E1DF444A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08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B295CB5-EAAF-8BBD-D167-8D1EBA306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D0A7C6-72B7-680E-7714-C12D7A7E8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48FB02-A47C-870B-B77E-0E06880C1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27F4EE-6AFF-7B7E-DC9B-AFE3D0A3B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DCAD7E-93EC-877E-A5D6-957E1A2B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856DC7E-3475-3DEA-D7BB-8A6C3D3F0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94BF4E-B477-AAA8-9DBC-4278FD541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5178D5-3ABA-DF78-A02F-1D9A15CF7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2AB92C-CE9B-4A76-9535-67E0DFBA974D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C6B8AB-DD11-ACA4-E1C0-D33E57D80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D0434C-56C1-8762-61A8-91721D4370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80B78D-4BD2-4950-9B4B-BCBE63DD04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49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image" Target="../media/image14.jpe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5" Type="http://schemas.openxmlformats.org/officeDocument/2006/relationships/image" Target="../media/image23.png"/><Relationship Id="rId10" Type="http://schemas.openxmlformats.org/officeDocument/2006/relationships/image" Target="../media/image1.png"/><Relationship Id="rId4" Type="http://schemas.openxmlformats.org/officeDocument/2006/relationships/image" Target="../media/image15.png"/><Relationship Id="rId9" Type="http://schemas.microsoft.com/office/2007/relationships/hdphoto" Target="../media/hdphoto1.wdp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DF13A01-34AD-CC21-17D5-6A341C34E1A2}"/>
              </a:ext>
            </a:extLst>
          </p:cNvPr>
          <p:cNvSpPr txBox="1"/>
          <p:nvPr/>
        </p:nvSpPr>
        <p:spPr>
          <a:xfrm>
            <a:off x="6096000" y="297750"/>
            <a:ext cx="5388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3399"/>
                </a:solidFill>
              </a:rPr>
              <a:t>Pour des fêtes de fin d’année plus responsables,</a:t>
            </a:r>
          </a:p>
          <a:p>
            <a:r>
              <a:rPr lang="fr-FR" i="1" dirty="0">
                <a:solidFill>
                  <a:srgbClr val="FF3399"/>
                </a:solidFill>
              </a:rPr>
              <a:t>pensez à trier vos emballages et papiers-cadeaux de fête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894FE2-F26A-D086-3B47-663B46E54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29" y="85100"/>
            <a:ext cx="5235394" cy="1653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2D4F9A-C210-F8F0-F1C7-E4C783B5E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03" y="1866810"/>
            <a:ext cx="3005729" cy="13936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D614-F01C-8949-BC82-38EBE61453BE}"/>
              </a:ext>
            </a:extLst>
          </p:cNvPr>
          <p:cNvSpPr txBox="1"/>
          <p:nvPr/>
        </p:nvSpPr>
        <p:spPr>
          <a:xfrm>
            <a:off x="333457" y="1915085"/>
            <a:ext cx="2130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 papier-cadeau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91F8AE-CA5D-E7EB-83CC-FA8CDB37E9CC}"/>
              </a:ext>
            </a:extLst>
          </p:cNvPr>
          <p:cNvSpPr txBox="1"/>
          <p:nvPr/>
        </p:nvSpPr>
        <p:spPr>
          <a:xfrm>
            <a:off x="275304" y="2780525"/>
            <a:ext cx="3087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Il se dépose dans</a:t>
            </a:r>
          </a:p>
          <a:p>
            <a:r>
              <a:rPr lang="fr-FR" sz="1400" dirty="0"/>
              <a:t>le bac de tri. </a:t>
            </a:r>
          </a:p>
          <a:p>
            <a:pPr algn="just"/>
            <a:r>
              <a:rPr lang="fr-FR" sz="1400" dirty="0"/>
              <a:t>Vous pouvez le trier même avec des bouts de scotch dessus car, en petite quantité, cela ne gênera pas le recyclage.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5D4CC5-333E-6180-5FC3-1F8B4DBE5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93" y="4165520"/>
            <a:ext cx="752090" cy="109481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F26CB3-BF70-983A-A6F1-EFC1EFC3E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622" y="4165520"/>
            <a:ext cx="2243217" cy="122072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0916484-809B-C7CA-0544-347034F91E2A}"/>
              </a:ext>
            </a:extLst>
          </p:cNvPr>
          <p:cNvSpPr txBox="1"/>
          <p:nvPr/>
        </p:nvSpPr>
        <p:spPr>
          <a:xfrm>
            <a:off x="275303" y="5332201"/>
            <a:ext cx="33626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On les trouve bien souvent pour emballer des piles, des petites voitures ou des figurines. Pensez à séparer la partie en carton et la coque en plastique avant de les déposer dans le bac de tri. Cela permet de faciliter leur recyclage.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7ED4FCF-D7BB-A9E4-D77B-CAF8F6087D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1367" y="1844781"/>
            <a:ext cx="1902072" cy="886921"/>
          </a:xfrm>
          <a:prstGeom prst="rect">
            <a:avLst/>
          </a:prstGeom>
        </p:spPr>
      </p:pic>
      <p:sp>
        <p:nvSpPr>
          <p:cNvPr id="21" name="Textbox 22">
            <a:extLst>
              <a:ext uri="{FF2B5EF4-FFF2-40B4-BE49-F238E27FC236}">
                <a16:creationId xmlns:a16="http://schemas.microsoft.com/office/drawing/2014/main" id="{A1AABC54-F5F6-C834-D8AF-CA2EAC6BA7C8}"/>
              </a:ext>
            </a:extLst>
          </p:cNvPr>
          <p:cNvSpPr txBox="1"/>
          <p:nvPr/>
        </p:nvSpPr>
        <p:spPr>
          <a:xfrm>
            <a:off x="4521367" y="2845528"/>
            <a:ext cx="2054755" cy="463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1430">
              <a:lnSpc>
                <a:spcPct val="100000"/>
              </a:lnSpc>
            </a:pPr>
            <a:r>
              <a:rPr lang="fr-FR" sz="140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Comme</a:t>
            </a:r>
            <a:r>
              <a:rPr lang="fr-FR" sz="1400" spc="-5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tous</a:t>
            </a:r>
            <a:r>
              <a:rPr lang="fr-FR" sz="1400" spc="-45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les</a:t>
            </a:r>
            <a:r>
              <a:rPr lang="fr-FR" sz="1400" spc="-45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papiers, 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ils</a:t>
            </a:r>
            <a:r>
              <a:rPr lang="fr-FR" sz="1400" spc="-5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se</a:t>
            </a:r>
            <a:r>
              <a:rPr lang="fr-FR" sz="1400" spc="-5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trient</a:t>
            </a:r>
            <a:r>
              <a:rPr lang="fr-FR" sz="1400" spc="-5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et</a:t>
            </a:r>
            <a:r>
              <a:rPr lang="fr-FR" sz="1400" spc="-5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se</a:t>
            </a:r>
            <a:r>
              <a:rPr lang="fr-FR" sz="1400" spc="-5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 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recyclent.</a:t>
            </a:r>
            <a:endParaRPr lang="fr-FR" sz="1400" dirty="0">
              <a:effectLst/>
              <a:latin typeface="Aptos" panose="020B0004020202020204" pitchFamily="34" charset="0"/>
              <a:ea typeface="Arial MT"/>
              <a:cs typeface="Arial MT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DC12943-5F3D-B81F-933D-FA9B33CE95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1367" y="3543705"/>
            <a:ext cx="2029279" cy="110889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1BEDD38-66BD-8CD3-2EC6-73A4C1FA9A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05" y="4279503"/>
            <a:ext cx="1237540" cy="1106744"/>
          </a:xfrm>
          <a:prstGeom prst="rect">
            <a:avLst/>
          </a:prstGeom>
        </p:spPr>
      </p:pic>
      <p:sp>
        <p:nvSpPr>
          <p:cNvPr id="26" name="Textbox 22">
            <a:extLst>
              <a:ext uri="{FF2B5EF4-FFF2-40B4-BE49-F238E27FC236}">
                <a16:creationId xmlns:a16="http://schemas.microsoft.com/office/drawing/2014/main" id="{F5A841B4-CADC-FB78-EF00-D16D63D6025D}"/>
              </a:ext>
            </a:extLst>
          </p:cNvPr>
          <p:cNvSpPr txBox="1"/>
          <p:nvPr/>
        </p:nvSpPr>
        <p:spPr>
          <a:xfrm>
            <a:off x="4565731" y="4720245"/>
            <a:ext cx="2054755" cy="463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1430">
              <a:lnSpc>
                <a:spcPct val="100000"/>
              </a:lnSpc>
            </a:pPr>
            <a:r>
              <a:rPr lang="fr-FR" sz="140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Ces emballages sont à trier</a:t>
            </a:r>
            <a:r>
              <a:rPr lang="fr-FR" sz="1400" dirty="0">
                <a:solidFill>
                  <a:srgbClr val="231F20"/>
                </a:solidFill>
                <a:latin typeface="Aptos" panose="020B0004020202020204" pitchFamily="34" charset="0"/>
                <a:ea typeface="Arial MT"/>
                <a:cs typeface="Arial MT"/>
              </a:rPr>
              <a:t>.</a:t>
            </a:r>
            <a:endParaRPr lang="fr-FR" sz="1400" dirty="0">
              <a:effectLst/>
              <a:latin typeface="Aptos" panose="020B0004020202020204" pitchFamily="34" charset="0"/>
              <a:ea typeface="Arial MT"/>
              <a:cs typeface="Arial MT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86E9C7E-A907-87CF-F622-E11CD714C8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19388" y="1445908"/>
            <a:ext cx="2782840" cy="105204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95846C9-ED11-C398-5D5A-6B8B7A304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8165" y="2167947"/>
            <a:ext cx="924632" cy="176972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971FB406-077A-CB2F-EBD1-4F527279833C}"/>
              </a:ext>
            </a:extLst>
          </p:cNvPr>
          <p:cNvSpPr txBox="1"/>
          <p:nvPr/>
        </p:nvSpPr>
        <p:spPr>
          <a:xfrm>
            <a:off x="7962978" y="2502469"/>
            <a:ext cx="316272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Avec ou sans fenêtre en plastique, vous pouvez trier toutes les boîtes de jouet et les colis.</a:t>
            </a:r>
          </a:p>
          <a:p>
            <a:pPr algn="just"/>
            <a:r>
              <a:rPr lang="fr-FR" sz="1400" dirty="0"/>
              <a:t>Retirez simplement les petits éléments à l’intérieur (cales et liens), pliez les boîtes et triez- les tous en vrac dans le bac de tri.</a:t>
            </a:r>
          </a:p>
          <a:p>
            <a:pPr algn="just"/>
            <a:r>
              <a:rPr lang="fr-FR" sz="1400" dirty="0"/>
              <a:t>Les gros cartons et cartons bruns (au-delà d’une boite à chaussures ou carton de e-commerce) doivent être déposés en déchèterie,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42C82CC-C526-FFFE-5D2E-E984DE59D3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49861" y="5333592"/>
            <a:ext cx="1907442" cy="655377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9D2881E-F51A-C791-795D-CBB404C21E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6122" y="5872111"/>
            <a:ext cx="981532" cy="788895"/>
          </a:xfrm>
          <a:prstGeom prst="rect">
            <a:avLst/>
          </a:prstGeom>
        </p:spPr>
      </p:pic>
      <p:sp>
        <p:nvSpPr>
          <p:cNvPr id="36" name="Textbox 22">
            <a:extLst>
              <a:ext uri="{FF2B5EF4-FFF2-40B4-BE49-F238E27FC236}">
                <a16:creationId xmlns:a16="http://schemas.microsoft.com/office/drawing/2014/main" id="{8001D46B-E279-DA61-DE7F-49BC289C47DE}"/>
              </a:ext>
            </a:extLst>
          </p:cNvPr>
          <p:cNvSpPr txBox="1"/>
          <p:nvPr/>
        </p:nvSpPr>
        <p:spPr>
          <a:xfrm>
            <a:off x="4618302" y="6138746"/>
            <a:ext cx="2054755" cy="463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1430">
              <a:lnSpc>
                <a:spcPct val="100000"/>
              </a:lnSpc>
            </a:pPr>
            <a:r>
              <a:rPr lang="fr-FR" sz="1400" dirty="0">
                <a:solidFill>
                  <a:srgbClr val="231F20"/>
                </a:solidFill>
                <a:effectLst/>
                <a:latin typeface="Aptos" panose="020B0004020202020204" pitchFamily="34" charset="0"/>
                <a:ea typeface="Arial MT"/>
                <a:cs typeface="Arial MT"/>
              </a:rPr>
              <a:t>Il est à déposer dans le bac de tri.</a:t>
            </a:r>
            <a:endParaRPr lang="fr-FR" sz="1400" dirty="0">
              <a:effectLst/>
              <a:latin typeface="Aptos" panose="020B0004020202020204" pitchFamily="34" charset="0"/>
              <a:ea typeface="Arial MT"/>
              <a:cs typeface="Arial MT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EB17AEEA-62DF-8604-39B2-98C4267D120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07025" y="1984861"/>
            <a:ext cx="1177099" cy="1109708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3DA34293-D3D8-03B5-1B1E-6B9A3D61DF0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60508" y="4981604"/>
            <a:ext cx="1969133" cy="914951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457712FD-663B-0DB5-BE48-4B0CC496F8CF}"/>
              </a:ext>
            </a:extLst>
          </p:cNvPr>
          <p:cNvSpPr txBox="1"/>
          <p:nvPr/>
        </p:nvSpPr>
        <p:spPr>
          <a:xfrm>
            <a:off x="8081929" y="5988969"/>
            <a:ext cx="41100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 tous les papiers d’hygiène, elles ne peuvent pas être recyclées : direction le bac d’ordures ménagères !</a:t>
            </a:r>
          </a:p>
        </p:txBody>
      </p:sp>
    </p:spTree>
    <p:extLst>
      <p:ext uri="{BB962C8B-B14F-4D97-AF65-F5344CB8AC3E}">
        <p14:creationId xmlns:p14="http://schemas.microsoft.com/office/powerpoint/2010/main" val="1577600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Une flèche tourbillonnante isolée sur fond blanc Symbole de la flèche  Illustration vectorielle | Vecteur Premium">
            <a:extLst>
              <a:ext uri="{FF2B5EF4-FFF2-40B4-BE49-F238E27FC236}">
                <a16:creationId xmlns:a16="http://schemas.microsoft.com/office/drawing/2014/main" id="{124A90D3-2074-1519-B80A-F7174D584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8475785" y="5511630"/>
            <a:ext cx="1231532" cy="123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AD7479F-5D97-6FB6-6736-708B7FB32AD5}"/>
              </a:ext>
            </a:extLst>
          </p:cNvPr>
          <p:cNvGrpSpPr/>
          <p:nvPr/>
        </p:nvGrpSpPr>
        <p:grpSpPr>
          <a:xfrm>
            <a:off x="463236" y="1437578"/>
            <a:ext cx="4619900" cy="2334030"/>
            <a:chOff x="2710" y="5253698"/>
            <a:chExt cx="3137722" cy="1595876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ECFF91B-9A8E-75B1-710C-A292477DB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10" y="5403476"/>
              <a:ext cx="3005729" cy="112294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D1AD51-B84B-AB2B-E4CA-841D5EE305B4}"/>
                </a:ext>
              </a:extLst>
            </p:cNvPr>
            <p:cNvSpPr/>
            <p:nvPr/>
          </p:nvSpPr>
          <p:spPr>
            <a:xfrm>
              <a:off x="1746738" y="6025662"/>
              <a:ext cx="1393694" cy="823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97A0A3-EF13-754E-6316-3D29D9293933}"/>
                </a:ext>
              </a:extLst>
            </p:cNvPr>
            <p:cNvSpPr/>
            <p:nvPr/>
          </p:nvSpPr>
          <p:spPr>
            <a:xfrm rot="5400000">
              <a:off x="1767663" y="5538589"/>
              <a:ext cx="1393694" cy="823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D79D7823-B2D7-D02D-02BE-9E9AE223C3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403296" y="2384716"/>
            <a:ext cx="1095025" cy="1279143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568FB9-A2E0-0154-84F0-E334CAB7A899}"/>
              </a:ext>
            </a:extLst>
          </p:cNvPr>
          <p:cNvSpPr txBox="1"/>
          <p:nvPr/>
        </p:nvSpPr>
        <p:spPr>
          <a:xfrm>
            <a:off x="534245" y="2485570"/>
            <a:ext cx="4049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Tous les emballages en verre se trient et se recyclent : les bouteilles de la période de Noël, et aussi tous les bocaux, pots et flacons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72A1A6-235D-1F31-49D5-7D44CF80494C}"/>
              </a:ext>
            </a:extLst>
          </p:cNvPr>
          <p:cNvSpPr txBox="1"/>
          <p:nvPr/>
        </p:nvSpPr>
        <p:spPr>
          <a:xfrm>
            <a:off x="914812" y="4727165"/>
            <a:ext cx="2490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Il se recycle et se dépose en déchèterie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38CDD7-D9BE-90A1-1191-015EB7EDFABD}"/>
              </a:ext>
            </a:extLst>
          </p:cNvPr>
          <p:cNvSpPr txBox="1"/>
          <p:nvPr/>
        </p:nvSpPr>
        <p:spPr>
          <a:xfrm>
            <a:off x="508927" y="1742666"/>
            <a:ext cx="2724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Et le verre dans tout ça ? 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F0423DD-0A60-0B29-3C35-5C902A19F765}"/>
              </a:ext>
            </a:extLst>
          </p:cNvPr>
          <p:cNvGrpSpPr/>
          <p:nvPr/>
        </p:nvGrpSpPr>
        <p:grpSpPr>
          <a:xfrm>
            <a:off x="725649" y="3749227"/>
            <a:ext cx="2782840" cy="1015082"/>
            <a:chOff x="227624" y="3464606"/>
            <a:chExt cx="2782840" cy="125569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E3C5D3A-A884-7902-4889-1F1A2DB83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7624" y="3464606"/>
              <a:ext cx="2782840" cy="125569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07F1ECB-CBFC-99D3-85A8-75DD76E6B6D8}"/>
                </a:ext>
              </a:extLst>
            </p:cNvPr>
            <p:cNvSpPr/>
            <p:nvPr/>
          </p:nvSpPr>
          <p:spPr>
            <a:xfrm>
              <a:off x="569523" y="3690465"/>
              <a:ext cx="1915769" cy="610942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89D482B-0743-02B5-0F04-2DF6A7004730}"/>
                </a:ext>
              </a:extLst>
            </p:cNvPr>
            <p:cNvSpPr txBox="1"/>
            <p:nvPr/>
          </p:nvSpPr>
          <p:spPr>
            <a:xfrm>
              <a:off x="502542" y="3819533"/>
              <a:ext cx="2046075" cy="369332"/>
            </a:xfrm>
            <a:prstGeom prst="rect">
              <a:avLst/>
            </a:prstGeom>
            <a:solidFill>
              <a:srgbClr val="FFED00"/>
            </a:solidFill>
          </p:spPr>
          <p:txBody>
            <a:bodyPr wrap="square">
              <a:spAutoFit/>
            </a:bodyPr>
            <a:lstStyle/>
            <a:p>
              <a:r>
                <a:rPr lang="fr-FR" b="1" dirty="0"/>
                <a:t>Quant au sapin… 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9B0CEBCD-9B68-96E9-CF2A-AADC5ED5C1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920" r="9544"/>
          <a:stretch/>
        </p:blipFill>
        <p:spPr>
          <a:xfrm>
            <a:off x="1426473" y="5312926"/>
            <a:ext cx="1330545" cy="12556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0D081A-9C7F-B14A-3552-F01F826D0E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0589" y="3921811"/>
            <a:ext cx="1849859" cy="2646810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DB9C2B3F-D807-BE86-907D-5B3348608953}"/>
              </a:ext>
            </a:extLst>
          </p:cNvPr>
          <p:cNvGrpSpPr/>
          <p:nvPr/>
        </p:nvGrpSpPr>
        <p:grpSpPr>
          <a:xfrm>
            <a:off x="6498908" y="1229161"/>
            <a:ext cx="5678060" cy="2587187"/>
            <a:chOff x="7165579" y="324170"/>
            <a:chExt cx="4943939" cy="2587187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9F73AD5-FC5F-8D08-6527-F34EE0A44786}"/>
                </a:ext>
              </a:extLst>
            </p:cNvPr>
            <p:cNvGrpSpPr/>
            <p:nvPr/>
          </p:nvGrpSpPr>
          <p:grpSpPr>
            <a:xfrm>
              <a:off x="7165579" y="324170"/>
              <a:ext cx="4943939" cy="2587187"/>
              <a:chOff x="17519" y="5302199"/>
              <a:chExt cx="3122913" cy="1547375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5599A61C-427C-5463-7BAE-9FF5A16C3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duotone>
                  <a:prstClr val="black"/>
                  <a:srgbClr val="3C14CE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519" y="5354531"/>
                <a:ext cx="3122913" cy="1393633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495E5BD-95F3-0C4D-169F-B167AE93AB70}"/>
                  </a:ext>
                </a:extLst>
              </p:cNvPr>
              <p:cNvSpPr/>
              <p:nvPr/>
            </p:nvSpPr>
            <p:spPr>
              <a:xfrm>
                <a:off x="1746738" y="6025662"/>
                <a:ext cx="1393694" cy="8239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33F1E59-FDC7-7D71-43DA-D4C57B7A80D4}"/>
                  </a:ext>
                </a:extLst>
              </p:cNvPr>
              <p:cNvSpPr/>
              <p:nvPr/>
            </p:nvSpPr>
            <p:spPr>
              <a:xfrm rot="5400000">
                <a:off x="1910434" y="5587090"/>
                <a:ext cx="1393694" cy="8239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28FBFDF-4C13-5EDB-19D7-77BEA289F4C8}"/>
                </a:ext>
              </a:extLst>
            </p:cNvPr>
            <p:cNvSpPr txBox="1"/>
            <p:nvPr/>
          </p:nvSpPr>
          <p:spPr>
            <a:xfrm>
              <a:off x="7165579" y="619446"/>
              <a:ext cx="33930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Et les déchets alimentaires… 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39E4427F-F62B-26C8-098A-273F2C1166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160" y="29605"/>
            <a:ext cx="4831715" cy="152617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2DB2A854-D4A8-DD05-0BAB-FC7525C09C9A}"/>
              </a:ext>
            </a:extLst>
          </p:cNvPr>
          <p:cNvSpPr txBox="1"/>
          <p:nvPr/>
        </p:nvSpPr>
        <p:spPr>
          <a:xfrm>
            <a:off x="6461042" y="508066"/>
            <a:ext cx="5931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001C54"/>
                </a:solidFill>
              </a:rPr>
              <a:t>Pour des fêtes de fin d’année plus responsables,</a:t>
            </a:r>
          </a:p>
          <a:p>
            <a:r>
              <a:rPr lang="fr-FR" i="1" dirty="0">
                <a:solidFill>
                  <a:srgbClr val="001C54"/>
                </a:solidFill>
              </a:rPr>
              <a:t>pensez à trier vos déchets alimentaires !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8B907A-BC6D-4950-C93A-9D83584A7FE6}"/>
              </a:ext>
            </a:extLst>
          </p:cNvPr>
          <p:cNvSpPr/>
          <p:nvPr/>
        </p:nvSpPr>
        <p:spPr>
          <a:xfrm>
            <a:off x="3029363" y="2346908"/>
            <a:ext cx="597877" cy="215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76F70E8E-3EF3-971D-1D18-55462A3B06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6892" y="2716590"/>
            <a:ext cx="5267382" cy="105058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00E0D2E-A7FE-2506-DBD0-D1EA9D743A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47702" y="3832778"/>
            <a:ext cx="1468295" cy="85501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F465F1E-B963-0723-8201-94F0E4BE65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15584" y="3807844"/>
            <a:ext cx="1422185" cy="879947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9977809-EF70-6F6E-6B2E-6E6322BC67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55877" y="3982209"/>
            <a:ext cx="1137567" cy="74495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4DE6F857-F6BD-56CC-3806-111D88EA45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6254" y="4043577"/>
            <a:ext cx="695422" cy="643027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18A0722D-963D-07B9-09FD-59F92E4275EC}"/>
              </a:ext>
            </a:extLst>
          </p:cNvPr>
          <p:cNvSpPr txBox="1"/>
          <p:nvPr/>
        </p:nvSpPr>
        <p:spPr>
          <a:xfrm rot="21128399">
            <a:off x="6387840" y="4859476"/>
            <a:ext cx="2593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Lucida Handwriting" panose="03010101010101010101" pitchFamily="66" charset="0"/>
                <a:cs typeface="Dreaming Outloud Script Pro" panose="020F0502020204030204" pitchFamily="66" charset="0"/>
              </a:rPr>
              <a:t>C’est dans l’abri bac !  </a:t>
            </a:r>
          </a:p>
        </p:txBody>
      </p:sp>
      <p:pic>
        <p:nvPicPr>
          <p:cNvPr id="53" name="image_0">
            <a:extLst>
              <a:ext uri="{FF2B5EF4-FFF2-40B4-BE49-F238E27FC236}">
                <a16:creationId xmlns:a16="http://schemas.microsoft.com/office/drawing/2014/main" id="{A17329E1-3C8C-EE4B-9676-46DCD541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008" y="4826459"/>
            <a:ext cx="1462918" cy="198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4521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BB0E64B7EFF74C9631AD3CA5988F84" ma:contentTypeVersion="10" ma:contentTypeDescription="Crée un document." ma:contentTypeScope="" ma:versionID="8d04f765367d7132dce55daf28aba953">
  <xsd:schema xmlns:xsd="http://www.w3.org/2001/XMLSchema" xmlns:xs="http://www.w3.org/2001/XMLSchema" xmlns:p="http://schemas.microsoft.com/office/2006/metadata/properties" xmlns:ns2="acb53882-a462-4c65-aa28-226f8312523e" xmlns:ns3="54f18234-50b2-4dd6-a252-3a85092b4d25" targetNamespace="http://schemas.microsoft.com/office/2006/metadata/properties" ma:root="true" ma:fieldsID="78860933c128fff322c0b75ef06411a6" ns2:_="" ns3:_="">
    <xsd:import namespace="acb53882-a462-4c65-aa28-226f8312523e"/>
    <xsd:import namespace="54f18234-50b2-4dd6-a252-3a85092b4d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53882-a462-4c65-aa28-226f831252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f18234-50b2-4dd6-a252-3a85092b4d2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43B1010-B148-4FC5-B761-55DA8604C4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b53882-a462-4c65-aa28-226f8312523e"/>
    <ds:schemaRef ds:uri="54f18234-50b2-4dd6-a252-3a85092b4d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E16A81-541E-4AFF-B06D-19BD1E4287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C6FA0F-3E6D-4E9A-8D17-11DBD6F9080D}">
  <ds:schemaRefs>
    <ds:schemaRef ds:uri="http://schemas.microsoft.com/office/2006/documentManagement/types"/>
    <ds:schemaRef ds:uri="http://purl.org/dc/elements/1.1/"/>
    <ds:schemaRef ds:uri="54f18234-50b2-4dd6-a252-3a85092b4d25"/>
    <ds:schemaRef ds:uri="acb53882-a462-4c65-aa28-226f8312523e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290</Words>
  <Application>Microsoft Office PowerPoint</Application>
  <PresentationFormat>Grand écran</PresentationFormat>
  <Paragraphs>23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Lucida Handwriting</vt:lpstr>
      <vt:lpstr>Thème Office</vt:lpstr>
      <vt:lpstr>Présentation PowerPoint</vt:lpstr>
      <vt:lpstr>Présentation PowerPoint</vt:lpstr>
    </vt:vector>
  </TitlesOfParts>
  <Company>Roannais-Agglomeration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BRESSAN Florence</dc:creator>
  <cp:lastModifiedBy>BRESSAN Florence</cp:lastModifiedBy>
  <cp:revision>2</cp:revision>
  <dcterms:created xsi:type="dcterms:W3CDTF">2024-12-23T13:23:43Z</dcterms:created>
  <dcterms:modified xsi:type="dcterms:W3CDTF">2024-12-23T15:50:09Z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0x010100E4BB0E64B7EFF74C9631AD3CA5988F84</vt:lpwstr>
  </property>
</Properties>
</file>